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340"/>
  </p:normalViewPr>
  <p:slideViewPr>
    <p:cSldViewPr snapToGrid="0">
      <p:cViewPr varScale="1">
        <p:scale>
          <a:sx n="81" d="100"/>
          <a:sy n="81" d="100"/>
        </p:scale>
        <p:origin x="10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39E6F-B07F-7021-83AC-14AC927AA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811884"/>
            <a:ext cx="10993549" cy="1475013"/>
          </a:xfrm>
        </p:spPr>
        <p:txBody>
          <a:bodyPr/>
          <a:lstStyle/>
          <a:p>
            <a:r>
              <a:rPr lang="en-US" dirty="0"/>
              <a:t>Brunswick Meadows HOA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19490-5736-DC3C-895A-9529999521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2024 Community and Townhome Budgets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BB6D01D-1EB0-FC3C-6AAD-29D1CAA72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821" y="889756"/>
            <a:ext cx="3106376" cy="150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478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6D28D-4DEA-DF82-6766-E0695B379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Brunswick meadows </a:t>
            </a:r>
            <a:r>
              <a:rPr lang="en-US" dirty="0" err="1"/>
              <a:t>hoa</a:t>
            </a:r>
            <a:r>
              <a:rPr lang="en-US" dirty="0"/>
              <a:t>  community budget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A2105A3-F35B-78B5-9019-17CFD28936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761074"/>
              </p:ext>
            </p:extLst>
          </p:nvPr>
        </p:nvGraphicFramePr>
        <p:xfrm>
          <a:off x="433137" y="1876926"/>
          <a:ext cx="11341774" cy="4475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323">
                  <a:extLst>
                    <a:ext uri="{9D8B030D-6E8A-4147-A177-3AD203B41FA5}">
                      <a16:colId xmlns:a16="http://schemas.microsoft.com/office/drawing/2014/main" val="2720459123"/>
                    </a:ext>
                  </a:extLst>
                </a:gridCol>
                <a:gridCol w="1297501">
                  <a:extLst>
                    <a:ext uri="{9D8B030D-6E8A-4147-A177-3AD203B41FA5}">
                      <a16:colId xmlns:a16="http://schemas.microsoft.com/office/drawing/2014/main" val="2631672502"/>
                    </a:ext>
                  </a:extLst>
                </a:gridCol>
                <a:gridCol w="705660">
                  <a:extLst>
                    <a:ext uri="{9D8B030D-6E8A-4147-A177-3AD203B41FA5}">
                      <a16:colId xmlns:a16="http://schemas.microsoft.com/office/drawing/2014/main" val="1846100210"/>
                    </a:ext>
                  </a:extLst>
                </a:gridCol>
                <a:gridCol w="705660">
                  <a:extLst>
                    <a:ext uri="{9D8B030D-6E8A-4147-A177-3AD203B41FA5}">
                      <a16:colId xmlns:a16="http://schemas.microsoft.com/office/drawing/2014/main" val="4003416109"/>
                    </a:ext>
                  </a:extLst>
                </a:gridCol>
                <a:gridCol w="705660">
                  <a:extLst>
                    <a:ext uri="{9D8B030D-6E8A-4147-A177-3AD203B41FA5}">
                      <a16:colId xmlns:a16="http://schemas.microsoft.com/office/drawing/2014/main" val="100914094"/>
                    </a:ext>
                  </a:extLst>
                </a:gridCol>
                <a:gridCol w="705660">
                  <a:extLst>
                    <a:ext uri="{9D8B030D-6E8A-4147-A177-3AD203B41FA5}">
                      <a16:colId xmlns:a16="http://schemas.microsoft.com/office/drawing/2014/main" val="108937155"/>
                    </a:ext>
                  </a:extLst>
                </a:gridCol>
                <a:gridCol w="705660">
                  <a:extLst>
                    <a:ext uri="{9D8B030D-6E8A-4147-A177-3AD203B41FA5}">
                      <a16:colId xmlns:a16="http://schemas.microsoft.com/office/drawing/2014/main" val="2193065868"/>
                    </a:ext>
                  </a:extLst>
                </a:gridCol>
                <a:gridCol w="705660">
                  <a:extLst>
                    <a:ext uri="{9D8B030D-6E8A-4147-A177-3AD203B41FA5}">
                      <a16:colId xmlns:a16="http://schemas.microsoft.com/office/drawing/2014/main" val="1635998830"/>
                    </a:ext>
                  </a:extLst>
                </a:gridCol>
                <a:gridCol w="705660">
                  <a:extLst>
                    <a:ext uri="{9D8B030D-6E8A-4147-A177-3AD203B41FA5}">
                      <a16:colId xmlns:a16="http://schemas.microsoft.com/office/drawing/2014/main" val="3496709551"/>
                    </a:ext>
                  </a:extLst>
                </a:gridCol>
                <a:gridCol w="705660">
                  <a:extLst>
                    <a:ext uri="{9D8B030D-6E8A-4147-A177-3AD203B41FA5}">
                      <a16:colId xmlns:a16="http://schemas.microsoft.com/office/drawing/2014/main" val="3116447787"/>
                    </a:ext>
                  </a:extLst>
                </a:gridCol>
                <a:gridCol w="705660">
                  <a:extLst>
                    <a:ext uri="{9D8B030D-6E8A-4147-A177-3AD203B41FA5}">
                      <a16:colId xmlns:a16="http://schemas.microsoft.com/office/drawing/2014/main" val="1969846197"/>
                    </a:ext>
                  </a:extLst>
                </a:gridCol>
                <a:gridCol w="705660">
                  <a:extLst>
                    <a:ext uri="{9D8B030D-6E8A-4147-A177-3AD203B41FA5}">
                      <a16:colId xmlns:a16="http://schemas.microsoft.com/office/drawing/2014/main" val="1222398154"/>
                    </a:ext>
                  </a:extLst>
                </a:gridCol>
                <a:gridCol w="705660">
                  <a:extLst>
                    <a:ext uri="{9D8B030D-6E8A-4147-A177-3AD203B41FA5}">
                      <a16:colId xmlns:a16="http://schemas.microsoft.com/office/drawing/2014/main" val="1941694223"/>
                    </a:ext>
                  </a:extLst>
                </a:gridCol>
                <a:gridCol w="705660">
                  <a:extLst>
                    <a:ext uri="{9D8B030D-6E8A-4147-A177-3AD203B41FA5}">
                      <a16:colId xmlns:a16="http://schemas.microsoft.com/office/drawing/2014/main" val="1744300232"/>
                    </a:ext>
                  </a:extLst>
                </a:gridCol>
                <a:gridCol w="705660">
                  <a:extLst>
                    <a:ext uri="{9D8B030D-6E8A-4147-A177-3AD203B41FA5}">
                      <a16:colId xmlns:a16="http://schemas.microsoft.com/office/drawing/2014/main" val="652628385"/>
                    </a:ext>
                  </a:extLst>
                </a:gridCol>
                <a:gridCol w="637370">
                  <a:extLst>
                    <a:ext uri="{9D8B030D-6E8A-4147-A177-3AD203B41FA5}">
                      <a16:colId xmlns:a16="http://schemas.microsoft.com/office/drawing/2014/main" val="4072665331"/>
                    </a:ext>
                  </a:extLst>
                </a:gridCol>
              </a:tblGrid>
              <a:tr h="860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OPERATING INCOME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Jan-24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Feb-24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Mar-24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Apr-24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May-24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Jun-24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Jul-24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Aug-24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Sep-24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Oct-24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Nov-24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Dec-24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81207621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4001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Operating Assessments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47,958.00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47,958.00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47,958.00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47,958.00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47,958.00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47,958.00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47,958.00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47,958.00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47,958.00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47,958.00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47,958.00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47,958.00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575,496.00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15717563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4003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New Owner Cap Fee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650.00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650.00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650.00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650.00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650.00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650.00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650.00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650.00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650.00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650.00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650.00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650.00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7,800.00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17119757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4005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Operating Acct Interest Income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12.00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12.00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12.00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12.00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12.00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12.00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12.00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12.00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12.00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12.00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12.00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12.00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144.00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54375543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4006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Main Reserve Interest Income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42.00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42.00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42.00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42.00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42.00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42.00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42.00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42.00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42.00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42.00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42.00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42.00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504.00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80620080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4100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Shared Fence Reimbursement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520.00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520.00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520.00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520.00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520.00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520.00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520.00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520.00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520.00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520.00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520.00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520.00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6,240.00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5820700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4105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Pump Detention Reimbursement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430.00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430.00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430.00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430.00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430.00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430.00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430.00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430.00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430.00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430.00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430.00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430.00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5,160.00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22520316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595,344.00 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93047931"/>
                  </a:ext>
                </a:extLst>
              </a:tr>
              <a:tr h="860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MISC INCOME (HO FINES &amp; FEES)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40942132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4013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HO Registered Letter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60.00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60.00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60.00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60.00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60.00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60.00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60.00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60.00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60.00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60.00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60.00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60.00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720.00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34193552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4015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HO Interest Income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356.00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356.00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356.00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356.00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356.00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356.00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356.00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356.00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356.00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356.00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356.00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356.00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4,272.00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36804884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4022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HO DRV Fines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1,200.00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1,200.00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1,200.00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1,200.00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1,200.00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1,200.00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1,200.00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1,200.00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1,200.00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1,200.00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1,200.00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1,200.00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14,400.00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55224862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4040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HO Legal/Atty Fees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2,500.00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2,500.00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2,500.00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2,500.00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2,500.00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2,500.00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2,500.00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2,500.00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2,500.00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2,500.00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2,500.00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2,500.00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30,000.00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6227453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4110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HO NSF Fees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15.00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15.00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15.00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15.00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15.00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15.00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15.00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15.00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15.00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15.00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15.00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15.00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180.00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63497562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4301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HO Late Fees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2,500.00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2,500.00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2,500.00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2,500.00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2,500.00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2,500.00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2,500.00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2,500.00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2,500.00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2,500.00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2,500.00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2,500.00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30,000.00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44795629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4304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HO Certified Letter Fee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30.00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30.00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30.00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30.00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30.00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30.00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30.00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30.00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30.00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30.00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30.00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30.00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360.00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81605505"/>
                  </a:ext>
                </a:extLst>
              </a:tr>
              <a:tr h="860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5050 Miscellaneous Revenue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66887360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79,932.00 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675,276.00 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85582998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25184631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77652575"/>
                  </a:ext>
                </a:extLst>
              </a:tr>
              <a:tr h="860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Operating Expense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 2023 BUDGET </a:t>
                      </a: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57039057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5100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Administrative Expense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2,125.00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2,125.00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2,125.00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2,125.00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2,125.00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2,125.00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2,125.00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2,125.00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2,125.00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2,125.00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2,125.00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2,125.00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25,500.00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19,800.00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82227630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5102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Admin Expense DRV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450.00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450.00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450.00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450.00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450.00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450.00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450.00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450.00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450.00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450.00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450.00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450.00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5,400.00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5,000.00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82016707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5120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CPA Audit / Tax Preparation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2,100.00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2,100.00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2,000.00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78344238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5121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Bank Fees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81846665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5225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Community Events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210.00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210.00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210.00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210.00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5,000.00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210.00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4,000.00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210.00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4,000.00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4,000.00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22,260.00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2,500.00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70970504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5250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Community Communication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600.00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576.00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4463335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5275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Contract Labor / Security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78,800.00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23476397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5300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Porters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24,000.00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24,000.00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93617099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5325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Electricity- Common Areas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5,166.67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5,166.67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5,166.67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5,166.67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5,166.67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5,166.67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5,166.67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5,166.67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5,166.67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5,166.67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5,166.67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5,166.67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62,000.00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51,600.00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2735316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5350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Holiday Expense Decorations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6,827.53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6,827.53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6,150.00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88632477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5400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Insurance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28,600.00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28,600.00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25,896.00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79714820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5425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Landscape Contract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14,000.00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14,000.00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14,000.00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14,000.00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14,000.00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14,000.00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14,000.00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14,000.00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14,000.00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14,000.00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14,000.00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14,000.00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168,000.00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156,000.00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5536010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5475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Landscape - Misc.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1,300.00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1,300.00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1,300.00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1,300.00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1,300.00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1,300.00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1,300.00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1,300.00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1,300.00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1,300.00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1,300.00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1,300.00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15,600.00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15,000.00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71309978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5500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Legal Board- Corporate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95.00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95.00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95.00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95.00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95.00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95.00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95.00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95.00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95.00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95.00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95.00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95.00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1,140.00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1,140.00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28305508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5550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Legal Expense Collect - DRV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4,200.00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4,200.00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4,200.00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4,200.00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4,200.00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4,200.00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4,200.00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4,200.00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4,200.00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4,200.00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4,200.00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4,200.00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50,400.00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50,000.00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76788788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5600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Maintenance &amp; Repairs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250.00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250.00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250.00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250.00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250.00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250.00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250.00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250.00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250.00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250.00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250.00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250.00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3,000.00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3,000.00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01907651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5650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Maintenance &amp; Repairs - Fences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1,750.00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1,750.00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1,750.00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1,750.00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1,750.00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1,750.00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1,750.00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1,750.00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1,750.00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1,750.00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1,750.00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1,750.00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21,000.00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18,000.00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92003687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5675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Shared Fence Repair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2,900.00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2,900.00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2,900.00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2,900.00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2,900.00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2,900.00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2,900.00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2,900.00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2,900.00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2,900.00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2,900.00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2,900.00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34,800.00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33,683.00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66528625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5700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Management Fees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2,885.00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2,885.00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2,885.00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2,885.00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2,885.00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2,885.00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2,885.00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2,885.00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2,885.00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2,885.00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2,885.00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2,885.00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34,620.00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29,736.00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65795737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5710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Meeting Expenses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1,800.00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1,020.00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1308955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5725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Storage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54.17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54.17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54.17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54.17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54.17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54.17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54.17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54.17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54.17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54.17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54.17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54.17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650.00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450.00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10668555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5730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Office Supplies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120.00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7910737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5750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Office Supplies - Postage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600.00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600.00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600.00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600.00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600.00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600.00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600.00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600.00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600.00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600.00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600.00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600.00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7,200.00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7,140.00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52373366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5825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Reserve Contribution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107,688.47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107,688.47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105,024.00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71848095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5850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Taxes - Property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1,800.00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1,800.00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0193672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5900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Water &amp; Sewer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1,529.17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1,529.17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1,529.17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1,529.17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1,529.17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1,529.17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1,529.17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1,529.17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1,529.17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1,529.17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1,529.17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1,529.17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18,350.00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12,300.00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66191931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5950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Technology Expenses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100.00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1,200.00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936.00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82676427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6040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Mosquito Control Contract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895.00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895.00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895.00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895.00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895.00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895.00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895.00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895.00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895.00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895.00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895.00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895.00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10,740.00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10,694.00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83795308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6201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Irrigation System Repairs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80262134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r" fontAlgn="b"/>
                      <a:r>
                        <a:rPr lang="en-US" sz="400" u="none" strike="noStrike">
                          <a:effectLst/>
                        </a:rPr>
                        <a:t>6904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Misc. Expenses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20,000.00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20,000.00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            -  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3422085"/>
                  </a:ext>
                </a:extLst>
              </a:tr>
              <a:tr h="86072"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>
                          <a:effectLst/>
                        </a:rPr>
                        <a:t> $       675,276.00 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00" u="none" strike="noStrike" dirty="0">
                          <a:effectLst/>
                        </a:rPr>
                        <a:t> $    662,365.00 </a:t>
                      </a:r>
                      <a:endParaRPr lang="en-US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36585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639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838F5-1CF9-4606-E1F1-88B6AC94F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events sponsored by the </a:t>
            </a:r>
            <a:r>
              <a:rPr lang="en-US" dirty="0" err="1"/>
              <a:t>hoa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19E13-508F-E0D5-826B-916FB41B3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2023 New Holiday Decorations (Budget Updated)</a:t>
            </a:r>
          </a:p>
          <a:p>
            <a:r>
              <a:rPr lang="en-US" dirty="0"/>
              <a:t>2024 Events</a:t>
            </a:r>
          </a:p>
          <a:p>
            <a:pPr lvl="1"/>
            <a:r>
              <a:rPr lang="en-US" dirty="0"/>
              <a:t>As weather permits, monthly Ice Cream, and Snow Cone socials at a different park each month, free to the community.  (Jan, Feb, March, May, June, Sep).  Budgeted $210 for equipment and supplies.</a:t>
            </a:r>
          </a:p>
          <a:p>
            <a:pPr lvl="1"/>
            <a:r>
              <a:rPr lang="en-US" dirty="0"/>
              <a:t>April 2024, Community Easter Egg Hunt, budgeted $2,000</a:t>
            </a:r>
          </a:p>
          <a:p>
            <a:pPr lvl="1"/>
            <a:r>
              <a:rPr lang="en-US" dirty="0"/>
              <a:t>Money to spend in June for the Fourth of July.  Food trucks, hot dogs, snow cones, bounce houses and a community fireworks show in the basin (pending permits and approvals).  Budget $5,000</a:t>
            </a:r>
          </a:p>
          <a:p>
            <a:pPr lvl="1"/>
            <a:r>
              <a:rPr lang="en-US" dirty="0"/>
              <a:t>August 2024, Back to School, backpack giveaways and more.  Budget $4,000</a:t>
            </a:r>
          </a:p>
          <a:p>
            <a:pPr lvl="1"/>
            <a:r>
              <a:rPr lang="en-US" dirty="0"/>
              <a:t>October 2024, National Night Out, Budget $4,000</a:t>
            </a:r>
          </a:p>
          <a:p>
            <a:pPr lvl="1"/>
            <a:r>
              <a:rPr lang="en-US" dirty="0"/>
              <a:t>November 2024, Community Thanksgiving Event in the Park, $2,000</a:t>
            </a:r>
          </a:p>
          <a:p>
            <a:pPr lvl="1"/>
            <a:r>
              <a:rPr lang="en-US" dirty="0"/>
              <a:t>December 2024, Holiday Sing-Along, Carolers, hot cocoa stations, and cookies.  The community recommended joining the hayride with the carolers.  Budget $2,000</a:t>
            </a:r>
          </a:p>
          <a:p>
            <a:pPr lvl="1"/>
            <a:r>
              <a:rPr lang="en-US" dirty="0"/>
              <a:t>New Year’s Eve 2024, community celebration with a Community Fireworks show, budget $2000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00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95D3D-345A-66A3-687E-A604146D0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Villas of Brunswick meadows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74A8A-313E-6C7B-EF58-34C9FF9BB3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Townhomes 2024 budget</a:t>
            </a:r>
          </a:p>
        </p:txBody>
      </p:sp>
    </p:spTree>
    <p:extLst>
      <p:ext uri="{BB962C8B-B14F-4D97-AF65-F5344CB8AC3E}">
        <p14:creationId xmlns:p14="http://schemas.microsoft.com/office/powerpoint/2010/main" val="115169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91930-DE4F-8170-6BB0-0FF80E82D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Villas of Brunswick meadows budget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BCC10-3D69-CE48-74AB-11D303A304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AC9652-ED2B-7F50-C729-018684AFD7A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Monthly Assessment $1,389.17</a:t>
            </a:r>
          </a:p>
          <a:p>
            <a:r>
              <a:rPr lang="en-US" dirty="0"/>
              <a:t>Based on 233 Owners paying Monthly Assessments</a:t>
            </a:r>
          </a:p>
          <a:p>
            <a:r>
              <a:rPr lang="en-US" dirty="0"/>
              <a:t>Total Income $323,676</a:t>
            </a:r>
          </a:p>
          <a:p>
            <a:r>
              <a:rPr lang="en-US" dirty="0"/>
              <a:t>Increase in Prop &amp; Casualty Insurance to $179,477</a:t>
            </a:r>
          </a:p>
          <a:p>
            <a:r>
              <a:rPr lang="en-US" dirty="0"/>
              <a:t>Repairs budget $10,800 spent by June 2023 $197,330</a:t>
            </a:r>
          </a:p>
          <a:p>
            <a:r>
              <a:rPr lang="en-US" dirty="0"/>
              <a:t>No Reserve Contributions (Instead may have to take from Reserves to cover and make the account balance at the end of the year)</a:t>
            </a:r>
          </a:p>
          <a:p>
            <a:r>
              <a:rPr lang="en-US" dirty="0"/>
              <a:t>One Townhome, major damages, will need to be rebuilt, expected $10,000 Insurance Deductible to be paid.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C66695-80A0-E368-B594-674D88EA06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2024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60B245-D199-DAF8-99CC-1C20C8E6141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Potential Monthly Assessment $1,815.65</a:t>
            </a:r>
          </a:p>
          <a:p>
            <a:r>
              <a:rPr lang="en-US" dirty="0"/>
              <a:t>Planning on 230 Owners paying Monthly Assessments</a:t>
            </a:r>
          </a:p>
          <a:p>
            <a:r>
              <a:rPr lang="en-US" dirty="0"/>
              <a:t>Total Income $417,600</a:t>
            </a:r>
          </a:p>
          <a:p>
            <a:r>
              <a:rPr lang="en-US" dirty="0"/>
              <a:t>Insurance is expected to increase to $266,062</a:t>
            </a:r>
          </a:p>
          <a:p>
            <a:r>
              <a:rPr lang="en-US" dirty="0"/>
              <a:t>The budget is set to $10,800 without power washing or painting.</a:t>
            </a:r>
          </a:p>
          <a:p>
            <a:r>
              <a:rPr lang="en-US" dirty="0"/>
              <a:t>Reserve contributions in place to rebuild the reserves, budgeted to $30,013</a:t>
            </a:r>
          </a:p>
          <a:p>
            <a:r>
              <a:rPr lang="en-US" dirty="0"/>
              <a:t>Budgeting for 4 roof replacements in the cycle.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53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685C8-589D-66BC-7A6E-0820BF4CE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Villas of Brunswick meadows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2C524-126C-315D-1FDB-B2070D75C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Reserves (two accounts) $274,944.54</a:t>
            </a:r>
          </a:p>
          <a:p>
            <a:r>
              <a:rPr lang="en-US" dirty="0"/>
              <a:t>We may have to move from the Reserves to the Villas accounts $186,530 to bring the account into balance.</a:t>
            </a:r>
          </a:p>
          <a:p>
            <a:r>
              <a:rPr lang="en-US" dirty="0"/>
              <a:t>We are a non-profit (not a 501C), and by law, we must end each fiscal year with ZERO dollars in the primary accounts.  Not over $0 and not under $0, but $0.  We are at risk right now and will need to bring the account into balance by December 31, 2023.</a:t>
            </a:r>
          </a:p>
          <a:p>
            <a:r>
              <a:rPr lang="en-US" dirty="0"/>
              <a:t>Rebuilding the reserves in 2024 is one of the primary reasons for the increase in the Monthly Assessments.  Do we want to take a slower approach over more years to rebuild (this is risky and has to be done at some point).  We can only kick the can down the road so much.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B8F093-D6F1-A641-E6A9-F806272D1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Reserve Balances</a:t>
            </a:r>
          </a:p>
        </p:txBody>
      </p:sp>
    </p:spTree>
    <p:extLst>
      <p:ext uri="{BB962C8B-B14F-4D97-AF65-F5344CB8AC3E}">
        <p14:creationId xmlns:p14="http://schemas.microsoft.com/office/powerpoint/2010/main" val="3169122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49E37-F1F8-5E91-111D-5B43AE19A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Villas of Brunswick meadows budget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D1FA99-28EB-3321-2776-DA1A34C2A3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183127"/>
              </p:ext>
            </p:extLst>
          </p:nvPr>
        </p:nvGraphicFramePr>
        <p:xfrm>
          <a:off x="433138" y="2181229"/>
          <a:ext cx="11309678" cy="40912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468">
                  <a:extLst>
                    <a:ext uri="{9D8B030D-6E8A-4147-A177-3AD203B41FA5}">
                      <a16:colId xmlns:a16="http://schemas.microsoft.com/office/drawing/2014/main" val="1739774979"/>
                    </a:ext>
                  </a:extLst>
                </a:gridCol>
                <a:gridCol w="1587629">
                  <a:extLst>
                    <a:ext uri="{9D8B030D-6E8A-4147-A177-3AD203B41FA5}">
                      <a16:colId xmlns:a16="http://schemas.microsoft.com/office/drawing/2014/main" val="2551374211"/>
                    </a:ext>
                  </a:extLst>
                </a:gridCol>
                <a:gridCol w="745366">
                  <a:extLst>
                    <a:ext uri="{9D8B030D-6E8A-4147-A177-3AD203B41FA5}">
                      <a16:colId xmlns:a16="http://schemas.microsoft.com/office/drawing/2014/main" val="2977898419"/>
                    </a:ext>
                  </a:extLst>
                </a:gridCol>
                <a:gridCol w="685736">
                  <a:extLst>
                    <a:ext uri="{9D8B030D-6E8A-4147-A177-3AD203B41FA5}">
                      <a16:colId xmlns:a16="http://schemas.microsoft.com/office/drawing/2014/main" val="3373442416"/>
                    </a:ext>
                  </a:extLst>
                </a:gridCol>
                <a:gridCol w="685736">
                  <a:extLst>
                    <a:ext uri="{9D8B030D-6E8A-4147-A177-3AD203B41FA5}">
                      <a16:colId xmlns:a16="http://schemas.microsoft.com/office/drawing/2014/main" val="1067939156"/>
                    </a:ext>
                  </a:extLst>
                </a:gridCol>
                <a:gridCol w="685736">
                  <a:extLst>
                    <a:ext uri="{9D8B030D-6E8A-4147-A177-3AD203B41FA5}">
                      <a16:colId xmlns:a16="http://schemas.microsoft.com/office/drawing/2014/main" val="3683267443"/>
                    </a:ext>
                  </a:extLst>
                </a:gridCol>
                <a:gridCol w="685736">
                  <a:extLst>
                    <a:ext uri="{9D8B030D-6E8A-4147-A177-3AD203B41FA5}">
                      <a16:colId xmlns:a16="http://schemas.microsoft.com/office/drawing/2014/main" val="2439628601"/>
                    </a:ext>
                  </a:extLst>
                </a:gridCol>
                <a:gridCol w="685736">
                  <a:extLst>
                    <a:ext uri="{9D8B030D-6E8A-4147-A177-3AD203B41FA5}">
                      <a16:colId xmlns:a16="http://schemas.microsoft.com/office/drawing/2014/main" val="2981813720"/>
                    </a:ext>
                  </a:extLst>
                </a:gridCol>
                <a:gridCol w="685736">
                  <a:extLst>
                    <a:ext uri="{9D8B030D-6E8A-4147-A177-3AD203B41FA5}">
                      <a16:colId xmlns:a16="http://schemas.microsoft.com/office/drawing/2014/main" val="3503485858"/>
                    </a:ext>
                  </a:extLst>
                </a:gridCol>
                <a:gridCol w="685736">
                  <a:extLst>
                    <a:ext uri="{9D8B030D-6E8A-4147-A177-3AD203B41FA5}">
                      <a16:colId xmlns:a16="http://schemas.microsoft.com/office/drawing/2014/main" val="1320374671"/>
                    </a:ext>
                  </a:extLst>
                </a:gridCol>
                <a:gridCol w="685736">
                  <a:extLst>
                    <a:ext uri="{9D8B030D-6E8A-4147-A177-3AD203B41FA5}">
                      <a16:colId xmlns:a16="http://schemas.microsoft.com/office/drawing/2014/main" val="3943041778"/>
                    </a:ext>
                  </a:extLst>
                </a:gridCol>
                <a:gridCol w="685736">
                  <a:extLst>
                    <a:ext uri="{9D8B030D-6E8A-4147-A177-3AD203B41FA5}">
                      <a16:colId xmlns:a16="http://schemas.microsoft.com/office/drawing/2014/main" val="2220785737"/>
                    </a:ext>
                  </a:extLst>
                </a:gridCol>
                <a:gridCol w="685736">
                  <a:extLst>
                    <a:ext uri="{9D8B030D-6E8A-4147-A177-3AD203B41FA5}">
                      <a16:colId xmlns:a16="http://schemas.microsoft.com/office/drawing/2014/main" val="2419815124"/>
                    </a:ext>
                  </a:extLst>
                </a:gridCol>
                <a:gridCol w="685736">
                  <a:extLst>
                    <a:ext uri="{9D8B030D-6E8A-4147-A177-3AD203B41FA5}">
                      <a16:colId xmlns:a16="http://schemas.microsoft.com/office/drawing/2014/main" val="1318111896"/>
                    </a:ext>
                  </a:extLst>
                </a:gridCol>
                <a:gridCol w="785119">
                  <a:extLst>
                    <a:ext uri="{9D8B030D-6E8A-4147-A177-3AD203B41FA5}">
                      <a16:colId xmlns:a16="http://schemas.microsoft.com/office/drawing/2014/main" val="787366109"/>
                    </a:ext>
                  </a:extLst>
                </a:gridCol>
              </a:tblGrid>
              <a:tr h="1328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OPERATING INCOME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Jan-24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Feb-24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Mar-24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Apr-24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May-24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Jun-24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Jul-24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Aug-24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Sep-24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Oct-24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Nov-24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Dec-24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18643380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8100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TH Assessment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34,800.00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$ 34,800.00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$ 34,800.00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$ 34,800.00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$ 34,800.00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$ 34,800.00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$ 34,800.00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$ 34,800.00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$ 34,800.00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$ 34,800.00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$ 34,800.00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$ 34,800.00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417,600.00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18013111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8150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New TH Cap Fee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150.00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150.00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150.00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150.00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150.00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150.00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150.00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150.00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150.00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150.00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150.00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150.00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1,800.00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7558879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8160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TH Bank Interest Income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15.00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15.00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15.00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15.00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15.00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15.00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15.00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15.00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15.00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15.00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15.00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15.00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180.00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90221209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8175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TH Owner Legal Fee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50.00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50.00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50.00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50.00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50.00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50.00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50.00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50.00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50.00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50.00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50.00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50.00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600.00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06050820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420,180.00 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54558353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38862519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55478170"/>
                  </a:ext>
                </a:extLst>
              </a:tr>
              <a:tr h="1328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Operating Expense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82996151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9100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Insurance Prop &amp; Casualt TH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21,279.17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$ 22,253.00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$ 22,253.00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$ 22,253.00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$ 22,253.00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$ 22,253.00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$ 22,253.00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$ 22,253.00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$ 22,253.00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$ 22,253.00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$ 22,253.00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$ 22,253.00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266,062.17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60487461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9105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TH Administrative Expense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425.00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425.00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425.00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425.00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425.00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425.00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425.00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425.00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425.00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425.00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425.00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425.00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5,100.00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60781555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9106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Administrative Postage TH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142.00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142.00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142.00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142.00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142.00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142.00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142.00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142.00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142.00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142.00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142.00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142.00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1,704.00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81968582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9200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Legal Expenses TH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1,180.00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1,180.00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1,180.00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1,180.00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1,180.00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1,180.00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1,180.00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1,180.00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1,180.00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1,180.00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1,180.00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1,180.00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14,160.00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37982364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9300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Maintenance/Repairs Bldg TH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900.00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900.00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900.00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900.00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900.00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900.00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900.00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900.00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900.00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900.00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900.00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900.00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10,800.00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65612335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9400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Maint. Roof Repairs TH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275.00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275.00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275.00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275.00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275.00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275.00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275.00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275.00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275.00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275.00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275.00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275.00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3,300.00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46213561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9401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Maint. Roof Replacement TH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16,500.00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$ 16,500.00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$ 16,500.00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$ 16,500.00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 -  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66,000.00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15564521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9500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Management Fees - TH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1,920.00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1,920.00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1,920.00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1,920.00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1,920.00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1,920.00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1,920.00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1,920.00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1,920.00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1,920.00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1,920.00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1,920.00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23,040.00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98125094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9600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Reserve Contributions TH Optg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2,500.00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2,500.00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2,500.00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2,500.00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2,500.00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2,500.00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2,500.00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2,500.00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2,500.00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2,500.00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2,500.00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2,513.83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30,013.83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24864717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420,180.00 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57998531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91800502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33067099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Balance Diff 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        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56541354"/>
                  </a:ext>
                </a:extLst>
              </a:tr>
              <a:tr h="23909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 year Reserve Replenishment Plan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$ 150,000.00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56918407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2024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30,000.00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7931371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2025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30,000.00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13831571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2026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30,000.00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24057397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2027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30,000.00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15663082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2028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30,000.00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55513058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2029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    2,500.00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1309868"/>
                  </a:ext>
                </a:extLst>
              </a:tr>
              <a:tr h="13283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$ 152,500.00 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09883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323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FC5BC-E093-0522-4368-4941CF93F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Brunswick meadows HOA community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BD46F-E676-D343-188F-6B44E521F4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2024 budget plans</a:t>
            </a:r>
          </a:p>
        </p:txBody>
      </p:sp>
    </p:spTree>
    <p:extLst>
      <p:ext uri="{BB962C8B-B14F-4D97-AF65-F5344CB8AC3E}">
        <p14:creationId xmlns:p14="http://schemas.microsoft.com/office/powerpoint/2010/main" val="2956916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AB6F6-CEDE-C57A-C10F-60F22BE77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Brunswick meadows community budget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C54A1-0BB0-6D8A-2CA8-1118FBADEE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0C21FA-E164-4AD3-6F47-C943BBAB96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Total Budget $569,600</a:t>
            </a:r>
          </a:p>
          <a:p>
            <a:r>
              <a:rPr lang="en-US" dirty="0"/>
              <a:t>Annual Assessment $428.00</a:t>
            </a:r>
          </a:p>
          <a:p>
            <a:r>
              <a:rPr lang="en-US" dirty="0"/>
              <a:t>Security Contract $78,800</a:t>
            </a:r>
          </a:p>
          <a:p>
            <a:r>
              <a:rPr lang="en-US" dirty="0"/>
              <a:t>No budgeted Reserve Contribution, however, any monies in accounts not spent will be moved over to the Reserves on December 31 (we cannot have profit in the accounts after that date).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C3A7C6-E094-0636-D02F-00C1DFD598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2024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7600BF-0885-E9FF-6254-9881304324A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Total Budget $575,496</a:t>
            </a:r>
          </a:p>
          <a:p>
            <a:r>
              <a:rPr lang="en-US" dirty="0"/>
              <a:t>Lower Annual Assessment to $419.46</a:t>
            </a:r>
          </a:p>
          <a:p>
            <a:r>
              <a:rPr lang="en-US" dirty="0"/>
              <a:t>No Security Contract in 2024 (budget needs adjustment as a result)</a:t>
            </a:r>
          </a:p>
          <a:p>
            <a:r>
              <a:rPr lang="en-US" dirty="0"/>
              <a:t>Review Community Events</a:t>
            </a:r>
          </a:p>
          <a:p>
            <a:r>
              <a:rPr lang="en-US" dirty="0"/>
              <a:t>Is it time to restart the Fence Program?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954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F329F-5905-FFE7-2679-4502A2087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Brunswick community reserves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4C14C-A35B-F9C9-46D9-376E868D2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 $1,030,886</a:t>
            </a:r>
          </a:p>
          <a:p>
            <a:r>
              <a:rPr lang="en-US" dirty="0"/>
              <a:t>The current 2024 budget to add $105,024</a:t>
            </a:r>
          </a:p>
        </p:txBody>
      </p:sp>
    </p:spTree>
    <p:extLst>
      <p:ext uri="{BB962C8B-B14F-4D97-AF65-F5344CB8AC3E}">
        <p14:creationId xmlns:p14="http://schemas.microsoft.com/office/powerpoint/2010/main" val="432400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D4100-0E3E-A332-40CC-AB9E711D5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community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51A6A-BE4F-72C0-7326-6D25FCFF2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Could be funded from surplus funds set to go to Reserves, $107,688</a:t>
            </a:r>
          </a:p>
          <a:p>
            <a:r>
              <a:rPr lang="en-US" dirty="0"/>
              <a:t>Sidewalks</a:t>
            </a:r>
          </a:p>
          <a:p>
            <a:pPr lvl="1"/>
            <a:r>
              <a:rPr lang="en-US" dirty="0"/>
              <a:t>Erosion</a:t>
            </a:r>
          </a:p>
          <a:p>
            <a:pPr lvl="1"/>
            <a:r>
              <a:rPr lang="en-US" dirty="0"/>
              <a:t>Sanitary (if the manhole cover has these words it is unclear who is responsible)</a:t>
            </a:r>
          </a:p>
          <a:p>
            <a:pPr lvl="1"/>
            <a:r>
              <a:rPr lang="en-US" dirty="0"/>
              <a:t>Stormwater (TJ Charles, from the WDIC Board) has been working with the county representative, Randy White, making solid progress on planning repairs at least in the Villas section.</a:t>
            </a:r>
          </a:p>
          <a:p>
            <a:pPr lvl="1"/>
            <a:r>
              <a:rPr lang="en-US" dirty="0"/>
              <a:t>We need to do a full sidewalk inventory and mapping project.  If someone volunteers to help drive Mr. Charles around, he can take pics and notes without having to stop constantly.</a:t>
            </a:r>
          </a:p>
          <a:p>
            <a:r>
              <a:rPr lang="en-US" dirty="0"/>
              <a:t>Community Park Upgrades</a:t>
            </a:r>
          </a:p>
          <a:p>
            <a:pPr lvl="1"/>
            <a:r>
              <a:rPr lang="en-US" dirty="0"/>
              <a:t>Awnings over Children’s equipment</a:t>
            </a:r>
          </a:p>
          <a:p>
            <a:pPr lvl="1"/>
            <a:r>
              <a:rPr lang="en-US" dirty="0"/>
              <a:t>Add more benches and tables</a:t>
            </a:r>
          </a:p>
          <a:p>
            <a:pPr lvl="1"/>
            <a:r>
              <a:rPr lang="en-US" dirty="0"/>
              <a:t>Add in rubberized mulch to all parks</a:t>
            </a:r>
          </a:p>
          <a:p>
            <a:r>
              <a:rPr lang="en-US" dirty="0"/>
              <a:t>Brunswick Circle</a:t>
            </a:r>
          </a:p>
          <a:p>
            <a:pPr lvl="1"/>
            <a:r>
              <a:rPr lang="en-US" dirty="0"/>
              <a:t>Add benches around the circle</a:t>
            </a:r>
          </a:p>
          <a:p>
            <a:pPr lvl="1"/>
            <a:r>
              <a:rPr lang="en-US" dirty="0"/>
              <a:t>Add workout stations around the circle</a:t>
            </a:r>
          </a:p>
          <a:p>
            <a:pPr lvl="1"/>
            <a:r>
              <a:rPr lang="en-US" dirty="0"/>
              <a:t>Include additional waste cans</a:t>
            </a:r>
          </a:p>
        </p:txBody>
      </p:sp>
    </p:spTree>
    <p:extLst>
      <p:ext uri="{BB962C8B-B14F-4D97-AF65-F5344CB8AC3E}">
        <p14:creationId xmlns:p14="http://schemas.microsoft.com/office/powerpoint/2010/main" val="166570478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99</TotalTime>
  <Words>3430</Words>
  <Application>Microsoft Macintosh PowerPoint</Application>
  <PresentationFormat>Widescreen</PresentationFormat>
  <Paragraphs>1012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Gill Sans MT</vt:lpstr>
      <vt:lpstr>Wingdings 2</vt:lpstr>
      <vt:lpstr>Dividend</vt:lpstr>
      <vt:lpstr>Brunswick Meadows HOA</vt:lpstr>
      <vt:lpstr>Villas of Brunswick meadows </vt:lpstr>
      <vt:lpstr>Villas of Brunswick meadows budget</vt:lpstr>
      <vt:lpstr>Villas of Brunswick meadows</vt:lpstr>
      <vt:lpstr>2024 Villas of Brunswick meadows budget</vt:lpstr>
      <vt:lpstr>Brunswick meadows HOA community</vt:lpstr>
      <vt:lpstr>Brunswick meadows community budget</vt:lpstr>
      <vt:lpstr>Brunswick community reserves</vt:lpstr>
      <vt:lpstr>Potential community projects</vt:lpstr>
      <vt:lpstr>2024 Brunswick meadows hoa  community budget</vt:lpstr>
      <vt:lpstr>Community events sponsored by the hoa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Brunswick Meadows HOA</dc:title>
  <dc:creator>Richard Tesmer</dc:creator>
  <cp:lastModifiedBy>Richard Tesmer</cp:lastModifiedBy>
  <cp:revision>1</cp:revision>
  <dcterms:created xsi:type="dcterms:W3CDTF">2023-10-13T23:28:29Z</dcterms:created>
  <dcterms:modified xsi:type="dcterms:W3CDTF">2023-10-21T00:39:50Z</dcterms:modified>
</cp:coreProperties>
</file>